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8" r:id="rId2"/>
    <p:sldId id="266" r:id="rId3"/>
    <p:sldId id="304" r:id="rId4"/>
    <p:sldId id="303" r:id="rId5"/>
    <p:sldId id="305" r:id="rId6"/>
    <p:sldId id="308" r:id="rId7"/>
    <p:sldId id="306" r:id="rId8"/>
    <p:sldId id="307" r:id="rId9"/>
    <p:sldId id="288" r:id="rId10"/>
    <p:sldId id="309" r:id="rId11"/>
    <p:sldId id="270" r:id="rId12"/>
    <p:sldId id="296" r:id="rId13"/>
    <p:sldId id="297" r:id="rId14"/>
    <p:sldId id="298" r:id="rId15"/>
    <p:sldId id="299" r:id="rId16"/>
    <p:sldId id="301" r:id="rId17"/>
    <p:sldId id="311" r:id="rId18"/>
    <p:sldId id="310" r:id="rId19"/>
    <p:sldId id="302" r:id="rId20"/>
    <p:sldId id="312" r:id="rId21"/>
    <p:sldId id="313" r:id="rId22"/>
    <p:sldId id="319" r:id="rId23"/>
    <p:sldId id="315" r:id="rId24"/>
    <p:sldId id="316" r:id="rId25"/>
    <p:sldId id="314" r:id="rId26"/>
    <p:sldId id="317" r:id="rId27"/>
    <p:sldId id="279" r:id="rId28"/>
    <p:sldId id="318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2EA202-3C21-D94E-81F8-383C0CB766DB}">
          <p14:sldIdLst>
            <p14:sldId id="258"/>
          </p14:sldIdLst>
        </p14:section>
        <p14:section name="无标题节" id="{7F9DBBA9-7A2A-E140-81C6-6683700F6D2B}">
          <p14:sldIdLst>
            <p14:sldId id="266"/>
            <p14:sldId id="304"/>
            <p14:sldId id="303"/>
            <p14:sldId id="305"/>
            <p14:sldId id="308"/>
            <p14:sldId id="306"/>
            <p14:sldId id="307"/>
            <p14:sldId id="288"/>
            <p14:sldId id="309"/>
            <p14:sldId id="270"/>
            <p14:sldId id="296"/>
            <p14:sldId id="297"/>
            <p14:sldId id="298"/>
            <p14:sldId id="299"/>
            <p14:sldId id="301"/>
            <p14:sldId id="311"/>
            <p14:sldId id="310"/>
            <p14:sldId id="302"/>
            <p14:sldId id="312"/>
            <p14:sldId id="313"/>
            <p14:sldId id="319"/>
            <p14:sldId id="315"/>
            <p14:sldId id="316"/>
            <p14:sldId id="314"/>
            <p14:sldId id="317"/>
            <p14:sldId id="279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1"/>
    <p:restoredTop sz="63029"/>
  </p:normalViewPr>
  <p:slideViewPr>
    <p:cSldViewPr snapToGrid="0" snapToObjects="1">
      <p:cViewPr varScale="1">
        <p:scale>
          <a:sx n="61" d="100"/>
          <a:sy n="61" d="100"/>
        </p:scale>
        <p:origin x="10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3546E-20F6-7649-A9A4-4E4A245D3E82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E57A1-C481-6944-857F-EAC8E932B5E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4613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1037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4922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585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500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97666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0119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2116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802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65221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509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2166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0104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2707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76067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82647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70999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39072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17031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另一个例子：狗会叫，猫会叫，鸭子也会叫，那他们可以抽象成 一个动物对象，这个动物对象有叫这个动作，但至于具体如何叫，就不是抽象数据模型的职责了，而是具体数据类型的职责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71108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142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824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013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8545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5398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6632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9165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640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985E7-AD5F-3443-8BB8-066DBE30A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2B2CBD-0FC4-3740-A613-AB7C49BBB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BB39B-099A-AC4C-A764-5CFC611A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2BBC2-7964-964F-8BF9-F3989B2B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3C90-A51C-1141-89C2-007DE3F8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176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C5051-4D33-D245-9A58-1FAAF9B6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9D678C-829A-3B42-8594-9185B5614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6D5765-7915-6E4B-BCBD-3755176B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14BEC-EBA0-5248-8408-11F81ED0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A15DA3-296D-4D48-A221-CDEE3E5F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5EE393-BBF1-C744-BE5C-C9514841B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48D564-48A2-B049-AFA1-310ED30FE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2BC9C1-97AF-E341-B299-23BA7B941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64BF9F-C28A-934B-A0CB-D63D7BBC6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541ADA-BA2D-5A49-8DBD-7FDBCBA0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66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8F6C4-8876-B04C-A968-60A25A86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1933AA-7949-DA45-8483-815D70FB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06F07E-E9C8-DF4F-811B-D33F8173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07EAEA-C9E3-194D-9670-61A49828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BA323-77EB-E344-B990-98358B8F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723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EB8CC-9B16-5B47-8646-688D9AD7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F32D-FE45-B840-A45B-9F6BC17F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D500E-0FFC-624C-979F-64B74E89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CD6219-859B-2C4F-AAE5-F528699FB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DAB5A8-E384-D742-8E54-9D03D564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70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DAB73-EAEC-034A-9850-98D1F072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C799-2889-7C42-B591-61B1C8CF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BE2DE6-F13A-9F4D-938E-BF6C35645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8024A-9026-374A-9835-0921E9EA0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12FA65-A95A-8D42-8FF6-73019793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F21F13-F798-9F4F-97E0-3FAF1DE4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55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4F6E-2DA7-6845-8B7A-1BB71524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5DD0D5-B856-1841-9B26-823A0757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7975FD-F7B8-AA46-AB0A-7A4DD13C2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47B958-00CA-A341-B59E-756A79F93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EABC66-C7BD-DF46-ABD6-7CE34DF19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C4104-9AD5-584F-86AE-4156E0AF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74BB21-8115-8342-B618-1B1CB257A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08F2E7-D748-7947-895B-85B583E3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211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AA26DC-7E91-6149-8A18-CB0C58A1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57088E-D40C-F045-A780-7DFF2B66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CD306C-29A0-0045-9C38-BA6B0C5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2ED1B5-616B-8046-BC0D-CDEC1F906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10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42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EC01B-2BE2-1042-B066-B7D57FA4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FA9F5-DE12-6E41-9F1B-007593FD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46BBB9-02CE-6E44-B3AF-C7A83FDC0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7B0F8E-DE15-BE49-AF57-244E4414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620EDC-8FB3-F84C-830F-00394D1F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AC8968-C125-9247-B429-F6A3A40F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880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1D079-429A-6A45-8CDD-CCECB97E4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B0CA4F-9514-0F4E-9682-E4ACCC9BA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842C43-F2AA-2444-BF8A-3E1AB31E0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9649E7-08E4-4242-8CAE-AC76E4D5D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B62DF-5A2F-DA49-9173-97EB4515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FB3A4E-450D-9B48-BB40-F6EA89E7B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445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4CD426-84E5-8849-9DD7-FDE666C14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420EFB-1FAF-FA4F-9215-EE73958A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5F518-E84F-1943-82BB-BBB66058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9BB65-7B3F-4D4E-A397-BBFD82890A5A}" type="datetimeFigureOut">
              <a:rPr kumimoji="1" lang="zh-CN" altLang="en-US" smtClean="0"/>
              <a:t>2020/2/21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A0857A-C26A-6948-A4AD-80020C676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047B8-469F-ED4E-9078-E1AF4277B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007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FCDB2B-2A29-6F48-BC50-9F60F3C62818}"/>
              </a:ext>
            </a:extLst>
          </p:cNvPr>
          <p:cNvSpPr txBox="1"/>
          <p:nvPr/>
        </p:nvSpPr>
        <p:spPr>
          <a:xfrm>
            <a:off x="2033847" y="1969299"/>
            <a:ext cx="7758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endParaRPr kumimoji="1" lang="zh-CN" altLang="en-US" sz="7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127D42-A344-F84F-ACAF-337DAB666471}"/>
              </a:ext>
            </a:extLst>
          </p:cNvPr>
          <p:cNvSpPr txBox="1"/>
          <p:nvPr/>
        </p:nvSpPr>
        <p:spPr>
          <a:xfrm>
            <a:off x="8249055" y="5155661"/>
            <a:ext cx="3942945" cy="121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医学信息工程  叶寒锋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E-mail:zjyesir@yeah.net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A64C46-B417-4845-ADDE-3A369FD9E238}"/>
              </a:ext>
            </a:extLst>
          </p:cNvPr>
          <p:cNvSpPr txBox="1"/>
          <p:nvPr/>
        </p:nvSpPr>
        <p:spPr>
          <a:xfrm>
            <a:off x="1700784" y="351810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节 方法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kumimoji="1" lang="zh-CN" altLang="en-US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59775E4F-91FF-944A-AA06-0A277F286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" t="9651" r="2068" b="9219"/>
          <a:stretch>
            <a:fillRect/>
          </a:stretch>
        </p:blipFill>
        <p:spPr bwMode="auto">
          <a:xfrm>
            <a:off x="9186863" y="0"/>
            <a:ext cx="3005137" cy="7826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680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373696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方法存在的意义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2520000" y="2025295"/>
            <a:ext cx="7443216" cy="3890718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ea typeface="Microsoft YaHei" panose="020B0503020204020204" pitchFamily="34" charset="-122"/>
              </a:rPr>
              <a:t>回顾刚才的例子：</a:t>
            </a: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u="sng" dirty="0">
                <a:solidFill>
                  <a:srgbClr val="00B050"/>
                </a:solidFill>
                <a:ea typeface="Microsoft YaHei" panose="020B0503020204020204" pitchFamily="34" charset="-122"/>
              </a:rPr>
              <a:t>当相同逻辑功能</a:t>
            </a:r>
            <a:r>
              <a:rPr kumimoji="1" lang="zh-CN" altLang="en-US" sz="2800" u="sng" dirty="0">
                <a:ea typeface="Microsoft YaHei" panose="020B0503020204020204" pitchFamily="34" charset="-122"/>
              </a:rPr>
              <a:t>在</a:t>
            </a:r>
            <a:r>
              <a:rPr kumimoji="1" lang="zh-CN" altLang="en-US" sz="2800" u="sng" dirty="0">
                <a:solidFill>
                  <a:srgbClr val="00B050"/>
                </a:solidFill>
                <a:ea typeface="Microsoft YaHei" panose="020B0503020204020204" pitchFamily="34" charset="-122"/>
              </a:rPr>
              <a:t>不同地方被调用</a:t>
            </a:r>
            <a:r>
              <a:rPr kumimoji="1" lang="zh-CN" altLang="en-US" sz="2800" u="sng" dirty="0">
                <a:ea typeface="Microsoft YaHei" panose="020B0503020204020204" pitchFamily="34" charset="-122"/>
              </a:rPr>
              <a:t>的时候，为了避免重复代码，我们把这部分相同的逻辑统一写到一个方法里，然后它可以被反复调用而不用重复写，还利于后期维护</a:t>
            </a:r>
            <a:r>
              <a:rPr kumimoji="1" lang="zh-CN" altLang="en-US" sz="2800" dirty="0">
                <a:ea typeface="Microsoft YaHei" panose="020B0503020204020204" pitchFamily="34" charset="-122"/>
              </a:rPr>
              <a:t>。</a:t>
            </a:r>
            <a:endParaRPr kumimoji="1" lang="en-US" altLang="zh-CN" sz="2800" dirty="0"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99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29999" y="576165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如何定义方法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84D264-8863-EA43-88F5-E71640084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1648" y="2666365"/>
            <a:ext cx="8148703" cy="152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29999" y="488741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如何定义并调用方法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E40931-2A65-D049-AFF8-1A724DC28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66" y="1888490"/>
            <a:ext cx="10747667" cy="406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89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533185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4.Void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3894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方法是所有方法中的其中一类，只不过它没有返回值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常用于 打印，转变全局变量，转变传入的引用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以引用方式传入参数，后面会讲以值的方式传入参数，这是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种不同的方式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1028700" lvl="1" indent="-571500">
              <a:lnSpc>
                <a:spcPct val="150000"/>
              </a:lnSpc>
              <a:buFont typeface="Wingdings" pitchFamily="2" charset="2"/>
              <a:buChar char="Ø"/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8CED669-7580-E546-A3A0-E4AC19AFDC77}"/>
              </a:ext>
            </a:extLst>
          </p:cNvPr>
          <p:cNvSpPr txBox="1"/>
          <p:nvPr/>
        </p:nvSpPr>
        <p:spPr>
          <a:xfrm>
            <a:off x="2193594" y="5541955"/>
            <a:ext cx="8143702" cy="95410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举例： 打印成绩</a:t>
            </a:r>
            <a:endParaRPr kumimoji="1" lang="en-US" altLang="zh-CN" sz="2800" dirty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1505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49441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按值作为参数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3247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当调用带参数的方法时，实参的值传递给形参，这个过程称为按值传递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(pass by 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va!ue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将该变童的值传递给形参。</a:t>
            </a:r>
            <a:r>
              <a:rPr kumimoji="1" lang="zh-CN" altLang="en-US" sz="2800" u="sng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无论形参在方法中是 否改变，该变量都不受影响。 </a:t>
            </a:r>
          </a:p>
          <a:p>
            <a:pPr marL="571500" indent="-571500" algn="ctr">
              <a:lnSpc>
                <a:spcPct val="150000"/>
              </a:lnSpc>
              <a:buFont typeface="Wingdings" pitchFamily="2" charset="2"/>
              <a:buChar char="Ø"/>
            </a:pPr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516FFF-C307-994E-B74D-777D7738C653}"/>
              </a:ext>
            </a:extLst>
          </p:cNvPr>
          <p:cNvSpPr txBox="1"/>
          <p:nvPr/>
        </p:nvSpPr>
        <p:spPr>
          <a:xfrm>
            <a:off x="1889760" y="5811520"/>
            <a:ext cx="7294880" cy="40011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上代码，参考书中例子 的 </a:t>
            </a:r>
            <a:r>
              <a:rPr kumimoji="1"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swap</a:t>
            </a:r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(int</a:t>
            </a:r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a,int</a:t>
            </a:r>
            <a:r>
              <a:rPr kumimoji="1"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b)</a:t>
            </a:r>
            <a:endParaRPr kumimoji="1" lang="zh-CN" alt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2579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73324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按值作为参数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4109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标识符</a:t>
            </a:r>
            <a:r>
              <a:rPr lang="en-US" altLang="zh-CN" sz="2800" dirty="0"/>
              <a:t>:</a:t>
            </a:r>
            <a:r>
              <a:rPr lang="zh-CN" altLang="en-US" sz="2800" dirty="0"/>
              <a:t>  为了标识程序中的变量，函数，类而采用的命名。是由字母、数字、下划线</a:t>
            </a:r>
            <a:r>
              <a:rPr lang="en-US" altLang="zh-CN" sz="2800" dirty="0"/>
              <a:t>(_)</a:t>
            </a:r>
            <a:r>
              <a:rPr lang="zh-CN" altLang="en-US" sz="2800" dirty="0"/>
              <a:t>和美元符号</a:t>
            </a:r>
            <a:r>
              <a:rPr lang="en-US" altLang="zh-CN" sz="2800" dirty="0"/>
              <a:t>($)</a:t>
            </a:r>
            <a:r>
              <a:rPr lang="zh-CN" altLang="en-US" sz="2800" dirty="0"/>
              <a:t>构成的字符序列。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标识符必须以字母、下划线</a:t>
            </a:r>
            <a:r>
              <a:rPr lang="en-US" altLang="zh-CN" sz="2800" dirty="0"/>
              <a:t>(_)</a:t>
            </a:r>
            <a:r>
              <a:rPr lang="zh-CN" altLang="en-US" sz="2800" dirty="0"/>
              <a:t>或美元符号</a:t>
            </a:r>
            <a:r>
              <a:rPr lang="en-US" altLang="zh-CN" sz="2800" dirty="0"/>
              <a:t>($)</a:t>
            </a:r>
            <a:r>
              <a:rPr lang="zh-CN" altLang="en-US" sz="2800" dirty="0"/>
              <a:t>开头，不能以数字开头。 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标识符不能是保留字</a:t>
            </a:r>
            <a:r>
              <a:rPr lang="en-US" altLang="zh-CN" sz="2800" dirty="0"/>
              <a:t>(</a:t>
            </a:r>
            <a:r>
              <a:rPr lang="zh-CN" altLang="en-US" sz="2800" dirty="0"/>
              <a:t>参见附录</a:t>
            </a:r>
            <a:r>
              <a:rPr lang="en-US" altLang="zh-CN" sz="2800" dirty="0"/>
              <a:t>A</a:t>
            </a:r>
            <a:r>
              <a:rPr lang="zh-CN" altLang="en-US" sz="2800" dirty="0"/>
              <a:t>中的保留字列表</a:t>
            </a:r>
            <a:r>
              <a:rPr lang="en-US" altLang="zh-CN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标识符不能是</a:t>
            </a:r>
            <a:r>
              <a:rPr lang="en-US" altLang="zh-CN" sz="2800" dirty="0"/>
              <a:t>true</a:t>
            </a:r>
            <a:r>
              <a:rPr lang="zh-CN" altLang="en-US" sz="2800" dirty="0"/>
              <a:t>、</a:t>
            </a:r>
            <a:r>
              <a:rPr lang="en-US" altLang="zh-CN" sz="2800" dirty="0"/>
              <a:t>false</a:t>
            </a:r>
            <a:r>
              <a:rPr lang="zh-CN" altLang="en-US" sz="2800" dirty="0"/>
              <a:t>或</a:t>
            </a:r>
            <a:r>
              <a:rPr lang="en-US" altLang="zh-CN" sz="2800" dirty="0"/>
              <a:t>null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/>
              <a:t>标识符可以为任意长度。 </a:t>
            </a:r>
          </a:p>
          <a:p>
            <a:pPr marL="571500" indent="-571500" algn="ctr">
              <a:lnSpc>
                <a:spcPct val="150000"/>
              </a:lnSpc>
              <a:buFont typeface="Wingdings" pitchFamily="2" charset="2"/>
              <a:buChar char="Ø"/>
            </a:pPr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3380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619704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重载方法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学之前，想一想： 重载方法的存在意义是什么？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449CF8-D1E6-FA41-8CA9-BB25CC091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630" y="2975610"/>
            <a:ext cx="34417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2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533185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重载方法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3894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取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类型最大值的函数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max(int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a,int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b),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那如果我想要取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double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类型的函数呢，但我希望名字不要改，因为方法名字体现了方法的功能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于是 同名但不同参数的 重载函数就出现了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7786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510816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重载方法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1671195"/>
            <a:ext cx="8728364" cy="518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重载方法：使用同样的名字来定义不同方法，只要它们的函数签名是不 同的。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函数签名：包括函数名，参数的数量、类型和顺序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print(int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a,int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b)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print(double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a,double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b)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print(int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a,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b,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c)</a:t>
            </a: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F86B4-74B4-0648-A212-2B011FBF298A}"/>
              </a:ext>
            </a:extLst>
          </p:cNvPr>
          <p:cNvSpPr txBox="1"/>
          <p:nvPr/>
        </p:nvSpPr>
        <p:spPr>
          <a:xfrm>
            <a:off x="7762240" y="4771306"/>
            <a:ext cx="4010394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例子： 书中 </a:t>
            </a:r>
            <a:r>
              <a:rPr lang="en-US" altLang="zh-CN" sz="2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TestMethodOverloading</a:t>
            </a:r>
            <a:endParaRPr kumimoji="1"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6147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34234" y="59743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如何自顶向下地设计系统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 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1731818" y="2015173"/>
            <a:ext cx="87283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两种思维大家会受益终身</a:t>
            </a:r>
            <a:endParaRPr lang="en-US" altLang="zh-CN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自上而下</a:t>
            </a:r>
            <a:endParaRPr kumimoji="1"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自下而上</a:t>
            </a:r>
            <a:endParaRPr kumimoji="1"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004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2982729" y="1135498"/>
            <a:ext cx="7443216" cy="7634050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方法的存在意义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如何定义方法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如何调用方法</a:t>
            </a: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方法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按值作为参数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重载方法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如何自顶向下地设计系统或方法</a:t>
            </a: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/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	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38558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34234" y="59743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自上而下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508000" y="2865120"/>
            <a:ext cx="49174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定义：先从总体出发，然后逐步分解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例子：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思维导图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金字塔思维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麦肯锡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1F4E62-9FC7-5345-91C2-B22BE1037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500" y="1651000"/>
            <a:ext cx="61595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49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53745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自下而上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CFBE9F-84F2-FE48-AC8E-D41196C42DBA}"/>
              </a:ext>
            </a:extLst>
          </p:cNvPr>
          <p:cNvSpPr txBox="1"/>
          <p:nvPr/>
        </p:nvSpPr>
        <p:spPr>
          <a:xfrm>
            <a:off x="568960" y="1792415"/>
            <a:ext cx="114401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定义：先从局部出发，然后逐步往上汇总，最终形成整体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例子：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群体智能，比如蚁群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每个蚂蚁做好自己的事情，整体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蚁群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就不需要干预且顺利地运行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这次非典型肺炎，杭州如何管理？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每户人家把自己的事情做好   每个街道就能顺利控制好疫情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每个街道控制好疫情   每个区就能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</a:t>
            </a:r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每个区控制好疫情   杭州市就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OK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585D411-9A7C-D240-AF16-57DBA2C8F0E8}"/>
              </a:ext>
            </a:extLst>
          </p:cNvPr>
          <p:cNvSpPr txBox="1"/>
          <p:nvPr/>
        </p:nvSpPr>
        <p:spPr>
          <a:xfrm>
            <a:off x="2234234" y="6260570"/>
            <a:ext cx="6767505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总结来说： 做好自己，整体就能完美运行。</a:t>
            </a:r>
            <a:endParaRPr kumimoji="1"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5372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530000" y="53745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自上而下和自下而上比较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38B689-5E6D-3243-81A0-1CADD49C1D2E}"/>
              </a:ext>
            </a:extLst>
          </p:cNvPr>
          <p:cNvSpPr txBox="1"/>
          <p:nvPr/>
        </p:nvSpPr>
        <p:spPr>
          <a:xfrm>
            <a:off x="765543" y="2571527"/>
            <a:ext cx="3955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/>
              <a:t>两者最终结果都是 一颗往下分叉开的树 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98C4C4-4613-3744-8765-54FC744572FD}"/>
              </a:ext>
            </a:extLst>
          </p:cNvPr>
          <p:cNvSpPr txBox="1"/>
          <p:nvPr/>
        </p:nvSpPr>
        <p:spPr>
          <a:xfrm>
            <a:off x="7471147" y="2343464"/>
            <a:ext cx="43309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/>
              <a:t>自上而下的思考起点是最高层</a:t>
            </a:r>
            <a:r>
              <a:rPr kumimoji="1" lang="en-US" altLang="zh-CN" sz="2400" dirty="0"/>
              <a:t>(</a:t>
            </a:r>
            <a:r>
              <a:rPr kumimoji="1" lang="zh-CN" altLang="en-US" sz="2400" dirty="0"/>
              <a:t>整体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，</a:t>
            </a:r>
            <a:endParaRPr kumimoji="1"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/>
              <a:t>自下而上的思考起点是最低层</a:t>
            </a:r>
            <a:r>
              <a:rPr kumimoji="1" lang="en-US" altLang="zh-CN" sz="2400" dirty="0"/>
              <a:t>(</a:t>
            </a:r>
            <a:r>
              <a:rPr kumimoji="1" lang="zh-CN" altLang="en-US" sz="2400" dirty="0"/>
              <a:t>个体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。</a:t>
            </a:r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/>
              <a:t>自上而下： 老师教什么，你学什么</a:t>
            </a:r>
            <a:endParaRPr kumimoji="1"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/>
              <a:t>自下而上：学生想学什么，老师就教什么。</a:t>
            </a:r>
            <a:endParaRPr kumimoji="1" lang="en-US" altLang="zh-CN" sz="2400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25F23DF-5755-D146-8CBF-61DE82C493D9}"/>
              </a:ext>
            </a:extLst>
          </p:cNvPr>
          <p:cNvSpPr/>
          <p:nvPr/>
        </p:nvSpPr>
        <p:spPr>
          <a:xfrm>
            <a:off x="2441824" y="3963125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222E9DE-B7EB-8A45-96AA-83ACE1973567}"/>
              </a:ext>
            </a:extLst>
          </p:cNvPr>
          <p:cNvSpPr/>
          <p:nvPr/>
        </p:nvSpPr>
        <p:spPr>
          <a:xfrm>
            <a:off x="1673519" y="4944138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B04C887-867D-D040-AE3B-13C39DADBC8A}"/>
              </a:ext>
            </a:extLst>
          </p:cNvPr>
          <p:cNvSpPr/>
          <p:nvPr/>
        </p:nvSpPr>
        <p:spPr>
          <a:xfrm>
            <a:off x="3440993" y="4944138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3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1AB1239-7034-9D4B-A5F9-F9C5E1A7DD8D}"/>
              </a:ext>
            </a:extLst>
          </p:cNvPr>
          <p:cNvSpPr/>
          <p:nvPr/>
        </p:nvSpPr>
        <p:spPr>
          <a:xfrm>
            <a:off x="1058811" y="5848077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521C4565-A27B-8345-8F18-2F2FA1D97E35}"/>
              </a:ext>
            </a:extLst>
          </p:cNvPr>
          <p:cNvSpPr/>
          <p:nvPr/>
        </p:nvSpPr>
        <p:spPr>
          <a:xfrm>
            <a:off x="2196739" y="5848077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441C6B8-6374-3542-862E-DB35AF0C3CC9}"/>
              </a:ext>
            </a:extLst>
          </p:cNvPr>
          <p:cNvSpPr/>
          <p:nvPr/>
        </p:nvSpPr>
        <p:spPr>
          <a:xfrm>
            <a:off x="2965044" y="5848077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6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125D38E-FE48-934D-BFED-2A7A938AB38B}"/>
              </a:ext>
            </a:extLst>
          </p:cNvPr>
          <p:cNvSpPr/>
          <p:nvPr/>
        </p:nvSpPr>
        <p:spPr>
          <a:xfrm>
            <a:off x="4062327" y="5867506"/>
            <a:ext cx="523220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7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F0D5CAD2-86D1-5C4C-8939-834C2A52B830}"/>
              </a:ext>
            </a:extLst>
          </p:cNvPr>
          <p:cNvCxnSpPr>
            <a:stCxn id="9" idx="3"/>
            <a:endCxn id="10" idx="7"/>
          </p:cNvCxnSpPr>
          <p:nvPr/>
        </p:nvCxnSpPr>
        <p:spPr>
          <a:xfrm flipH="1">
            <a:off x="2120115" y="4409721"/>
            <a:ext cx="398333" cy="611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D2B4D295-B1D6-614E-95CD-92BD02AEE58A}"/>
              </a:ext>
            </a:extLst>
          </p:cNvPr>
          <p:cNvCxnSpPr>
            <a:cxnSpLocks/>
            <a:endCxn id="12" idx="7"/>
          </p:cNvCxnSpPr>
          <p:nvPr/>
        </p:nvCxnSpPr>
        <p:spPr>
          <a:xfrm flipH="1">
            <a:off x="1505407" y="5467358"/>
            <a:ext cx="321709" cy="457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14D8CAF7-3651-0B45-BD4B-CC4E8DE92713}"/>
              </a:ext>
            </a:extLst>
          </p:cNvPr>
          <p:cNvCxnSpPr>
            <a:stCxn id="9" idx="5"/>
            <a:endCxn id="11" idx="1"/>
          </p:cNvCxnSpPr>
          <p:nvPr/>
        </p:nvCxnSpPr>
        <p:spPr>
          <a:xfrm>
            <a:off x="2888420" y="4409721"/>
            <a:ext cx="629197" cy="611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2B1F95F6-EE8E-7D4F-A1EC-EB5BC68BC67B}"/>
              </a:ext>
            </a:extLst>
          </p:cNvPr>
          <p:cNvCxnSpPr>
            <a:stCxn id="10" idx="5"/>
            <a:endCxn id="13" idx="0"/>
          </p:cNvCxnSpPr>
          <p:nvPr/>
        </p:nvCxnSpPr>
        <p:spPr>
          <a:xfrm>
            <a:off x="2120115" y="5390734"/>
            <a:ext cx="338234" cy="457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5BCF91B0-C250-7744-A521-D8EEFE523B39}"/>
              </a:ext>
            </a:extLst>
          </p:cNvPr>
          <p:cNvCxnSpPr>
            <a:stCxn id="11" idx="4"/>
            <a:endCxn id="14" idx="7"/>
          </p:cNvCxnSpPr>
          <p:nvPr/>
        </p:nvCxnSpPr>
        <p:spPr>
          <a:xfrm flipH="1">
            <a:off x="3411640" y="5467358"/>
            <a:ext cx="290963" cy="457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5363925F-B5FC-2F4C-85E5-9058FBEC1B3E}"/>
              </a:ext>
            </a:extLst>
          </p:cNvPr>
          <p:cNvCxnSpPr>
            <a:stCxn id="11" idx="5"/>
            <a:endCxn id="15" idx="0"/>
          </p:cNvCxnSpPr>
          <p:nvPr/>
        </p:nvCxnSpPr>
        <p:spPr>
          <a:xfrm>
            <a:off x="3887589" y="5390734"/>
            <a:ext cx="436348" cy="476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4BE0D708-9465-534A-BE4C-C9741FBCA49D}"/>
              </a:ext>
            </a:extLst>
          </p:cNvPr>
          <p:cNvSpPr txBox="1"/>
          <p:nvPr/>
        </p:nvSpPr>
        <p:spPr>
          <a:xfrm>
            <a:off x="765543" y="1738419"/>
            <a:ext cx="1431196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>
                <a:solidFill>
                  <a:schemeClr val="bg1"/>
                </a:solidFill>
              </a:rPr>
              <a:t>相同点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019B44B-B233-3145-B230-84A5F2798545}"/>
              </a:ext>
            </a:extLst>
          </p:cNvPr>
          <p:cNvSpPr txBox="1"/>
          <p:nvPr/>
        </p:nvSpPr>
        <p:spPr>
          <a:xfrm>
            <a:off x="7658984" y="1625123"/>
            <a:ext cx="1431196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>
                <a:solidFill>
                  <a:schemeClr val="bg1"/>
                </a:solidFill>
              </a:rPr>
              <a:t>不同点</a:t>
            </a:r>
          </a:p>
        </p:txBody>
      </p:sp>
    </p:spTree>
    <p:extLst>
      <p:ext uri="{BB962C8B-B14F-4D97-AF65-F5344CB8AC3E}">
        <p14:creationId xmlns:p14="http://schemas.microsoft.com/office/powerpoint/2010/main" val="2217016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E08A9F9-90B3-1D47-BBAB-5C16AC7B4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031" y="0"/>
            <a:ext cx="3167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37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34234" y="59743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微信为例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CB8C4B-DC78-AF4A-AECC-58DCD8B236BD}"/>
              </a:ext>
            </a:extLst>
          </p:cNvPr>
          <p:cNvSpPr txBox="1"/>
          <p:nvPr/>
        </p:nvSpPr>
        <p:spPr>
          <a:xfrm>
            <a:off x="1731818" y="2015173"/>
            <a:ext cx="87283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以微信为例：假设你作为腾讯 微信团队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ios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/android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的负责人。你很牛逼啊，你需要实现微信这个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的功能，你怎么设计呢？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7722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8572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34234" y="597430"/>
            <a:ext cx="913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如何自顶向下地设计方法 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47C188-B6E9-2A4B-BB19-53634D110344}"/>
              </a:ext>
            </a:extLst>
          </p:cNvPr>
          <p:cNvSpPr txBox="1"/>
          <p:nvPr/>
        </p:nvSpPr>
        <p:spPr>
          <a:xfrm>
            <a:off x="1158240" y="2654012"/>
            <a:ext cx="36372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App{</a:t>
            </a:r>
          </a:p>
          <a:p>
            <a:r>
              <a:rPr kumimoji="1" lang="zh-CN" altLang="en-US" sz="2800" dirty="0"/>
              <a:t>模块</a:t>
            </a:r>
            <a:r>
              <a:rPr kumimoji="1" lang="en-US" altLang="zh-CN" sz="2800" dirty="0"/>
              <a:t>1</a:t>
            </a:r>
            <a:r>
              <a:rPr kumimoji="1" lang="zh-CN" altLang="en-US" sz="2800" dirty="0"/>
              <a:t>；</a:t>
            </a:r>
            <a:endParaRPr kumimoji="1" lang="en-US" altLang="zh-CN" sz="2800" dirty="0"/>
          </a:p>
          <a:p>
            <a:r>
              <a:rPr kumimoji="1" lang="zh-CN" altLang="en-US" sz="2800" dirty="0"/>
              <a:t>模块</a:t>
            </a:r>
            <a:r>
              <a:rPr kumimoji="1" lang="en-US" altLang="zh-CN" sz="2800" dirty="0"/>
              <a:t>2</a:t>
            </a:r>
            <a:r>
              <a:rPr kumimoji="1" lang="zh-CN" altLang="en-US" sz="2800" dirty="0"/>
              <a:t>；</a:t>
            </a:r>
            <a:endParaRPr kumimoji="1" lang="en-US" altLang="zh-CN" sz="2800" dirty="0"/>
          </a:p>
          <a:p>
            <a:r>
              <a:rPr kumimoji="1" lang="zh-CN" altLang="en-US" sz="2800" dirty="0"/>
              <a:t>模块</a:t>
            </a:r>
            <a:r>
              <a:rPr kumimoji="1" lang="en-US" altLang="zh-CN" sz="2800" dirty="0"/>
              <a:t>3…</a:t>
            </a:r>
          </a:p>
          <a:p>
            <a:r>
              <a:rPr kumimoji="1" lang="en-US" altLang="zh-CN" sz="2800" dirty="0"/>
              <a:t>}</a:t>
            </a:r>
            <a:endParaRPr kumimoji="1"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224FFA-36C6-7241-BCD3-35EFB4F468AA}"/>
              </a:ext>
            </a:extLst>
          </p:cNvPr>
          <p:cNvSpPr txBox="1"/>
          <p:nvPr/>
        </p:nvSpPr>
        <p:spPr>
          <a:xfrm>
            <a:off x="4124960" y="2072640"/>
            <a:ext cx="7518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方法的设计思路类似的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//</a:t>
            </a:r>
            <a:r>
              <a:rPr kumimoji="1" lang="zh-CN" altLang="en-US" sz="2800" dirty="0"/>
              <a:t> 如何从网络上下载图片并显示在当前设备上？</a:t>
            </a:r>
            <a:endParaRPr kumimoji="1" lang="en-US" altLang="zh-CN" sz="2800" dirty="0"/>
          </a:p>
          <a:p>
            <a:r>
              <a:rPr kumimoji="1" lang="en-US" altLang="zh-CN" sz="2800" dirty="0"/>
              <a:t>Void</a:t>
            </a: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showImageFromWeb</a:t>
            </a:r>
            <a:r>
              <a:rPr kumimoji="1" lang="en-US" altLang="zh-CN" sz="2800" dirty="0"/>
              <a:t>(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URL</a:t>
            </a: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url</a:t>
            </a:r>
            <a:r>
              <a:rPr kumimoji="1" lang="en-US" altLang="zh-CN" sz="2800" dirty="0"/>
              <a:t>){</a:t>
            </a:r>
          </a:p>
          <a:p>
            <a:r>
              <a:rPr kumimoji="1" lang="en-US" altLang="zh-CN" sz="2800" dirty="0"/>
              <a:t>	Validate(</a:t>
            </a:r>
            <a:r>
              <a:rPr kumimoji="1" lang="en-US" altLang="zh-CN" sz="2800" dirty="0" err="1"/>
              <a:t>url</a:t>
            </a:r>
            <a:r>
              <a:rPr kumimoji="1" lang="en-US" altLang="zh-CN" sz="2800" dirty="0"/>
              <a:t>)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//</a:t>
            </a:r>
            <a:r>
              <a:rPr kumimoji="1" lang="zh-CN" altLang="en-US" sz="2800" dirty="0"/>
              <a:t> 首先验证网址的可靠性</a:t>
            </a:r>
            <a:endParaRPr kumimoji="1" lang="en-US" altLang="zh-CN" sz="2800" dirty="0"/>
          </a:p>
          <a:p>
            <a:r>
              <a:rPr kumimoji="1" lang="en-US" altLang="zh-CN" sz="2800" dirty="0"/>
              <a:t>	</a:t>
            </a:r>
            <a:r>
              <a:rPr kumimoji="1" lang="en-US" altLang="zh-CN" sz="2800" dirty="0" err="1"/>
              <a:t>fetchImage</a:t>
            </a:r>
            <a:r>
              <a:rPr kumimoji="1" lang="en-US" altLang="zh-CN" sz="2800" dirty="0"/>
              <a:t>(</a:t>
            </a:r>
            <a:r>
              <a:rPr kumimoji="1" lang="en-US" altLang="zh-CN" sz="2800" dirty="0" err="1"/>
              <a:t>url</a:t>
            </a:r>
            <a:r>
              <a:rPr kumimoji="1" lang="en-US" altLang="zh-CN" sz="2800" dirty="0"/>
              <a:t>)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//</a:t>
            </a:r>
            <a:r>
              <a:rPr kumimoji="1" lang="zh-CN" altLang="en-US" sz="2800" dirty="0"/>
              <a:t> 去服务器获取图片</a:t>
            </a:r>
            <a:endParaRPr kumimoji="1" lang="en-US" altLang="zh-CN" sz="2800" dirty="0"/>
          </a:p>
          <a:p>
            <a:r>
              <a:rPr kumimoji="1" lang="en-US" altLang="zh-CN" sz="2800" dirty="0"/>
              <a:t>	</a:t>
            </a:r>
            <a:r>
              <a:rPr kumimoji="1" lang="en-US" altLang="zh-CN" sz="2800" dirty="0" err="1"/>
              <a:t>showOnCurrent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//</a:t>
            </a:r>
            <a:r>
              <a:rPr kumimoji="1" lang="zh-CN" altLang="en-US" sz="2800" dirty="0"/>
              <a:t>显示在当前设备上</a:t>
            </a:r>
            <a:endParaRPr kumimoji="1" lang="en-US" altLang="zh-CN" sz="2800" dirty="0"/>
          </a:p>
          <a:p>
            <a:r>
              <a:rPr kumimoji="1" lang="en-US" altLang="zh-CN" sz="2800" dirty="0"/>
              <a:t>}</a:t>
            </a:r>
          </a:p>
          <a:p>
            <a:endParaRPr kumimoji="1" lang="en-US" altLang="zh-CN" sz="2800" dirty="0"/>
          </a:p>
          <a:p>
            <a:endParaRPr kumimoji="1" lang="en-US" altLang="zh-CN" sz="2800" dirty="0"/>
          </a:p>
          <a:p>
            <a:endParaRPr kumimoji="1" lang="zh-CN" altLang="en-US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9F4AAF-6621-E34A-943B-377CD2D911E6}"/>
              </a:ext>
            </a:extLst>
          </p:cNvPr>
          <p:cNvSpPr txBox="1"/>
          <p:nvPr/>
        </p:nvSpPr>
        <p:spPr>
          <a:xfrm>
            <a:off x="4124960" y="5993099"/>
            <a:ext cx="5061098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</a:rPr>
              <a:t>还可以参考 我写的 </a:t>
            </a:r>
            <a:r>
              <a:rPr lang="en-US" altLang="zh-CN" sz="2400" dirty="0" err="1">
                <a:solidFill>
                  <a:schemeClr val="bg1"/>
                </a:solidFill>
              </a:rPr>
              <a:t>MathAndStringExample.java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22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28088" y="2921168"/>
            <a:ext cx="7735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这堂课我们学了什么？</a:t>
            </a:r>
          </a:p>
        </p:txBody>
      </p:sp>
    </p:spTree>
    <p:extLst>
      <p:ext uri="{BB962C8B-B14F-4D97-AF65-F5344CB8AC3E}">
        <p14:creationId xmlns:p14="http://schemas.microsoft.com/office/powerpoint/2010/main" val="33383724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E6E4E30-5101-CA43-AAA4-F69F96204A54}"/>
              </a:ext>
            </a:extLst>
          </p:cNvPr>
          <p:cNvSpPr txBox="1"/>
          <p:nvPr/>
        </p:nvSpPr>
        <p:spPr>
          <a:xfrm>
            <a:off x="4444409" y="3955312"/>
            <a:ext cx="6677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待做</a:t>
            </a:r>
          </a:p>
        </p:txBody>
      </p:sp>
    </p:spTree>
    <p:extLst>
      <p:ext uri="{BB962C8B-B14F-4D97-AF65-F5344CB8AC3E}">
        <p14:creationId xmlns:p14="http://schemas.microsoft.com/office/powerpoint/2010/main" val="327218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方法存在的意义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5284466" y="2776302"/>
            <a:ext cx="7443216" cy="2304514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600" dirty="0">
                <a:ea typeface="Microsoft YaHei" panose="020B0503020204020204" pitchFamily="34" charset="-122"/>
              </a:rPr>
              <a:t>如下情景</a:t>
            </a:r>
            <a:endParaRPr kumimoji="1" lang="en-US" altLang="zh-CN" sz="3600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ea typeface="Microsoft YaHei" panose="020B0503020204020204" pitchFamily="34" charset="-122"/>
              </a:rPr>
              <a:t>      </a:t>
            </a:r>
            <a:r>
              <a:rPr kumimoji="1" lang="en-US" altLang="zh-CN" sz="3600" dirty="0">
                <a:ea typeface="Microsoft YaHei" panose="020B0503020204020204" pitchFamily="34" charset="-122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37433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A0DE92A-3138-DD4F-A55D-9DE96C201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4601" y="0"/>
            <a:ext cx="41001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30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AC61A07-A623-0548-ABC3-758087BC6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1083" y="0"/>
            <a:ext cx="5382954" cy="6802120"/>
          </a:xfrm>
          <a:prstGeom prst="rect">
            <a:avLst/>
          </a:prstGeom>
        </p:spPr>
      </p:pic>
      <p:sp>
        <p:nvSpPr>
          <p:cNvPr id="9" name="五边形 8">
            <a:extLst>
              <a:ext uri="{FF2B5EF4-FFF2-40B4-BE49-F238E27FC236}">
                <a16:creationId xmlns:a16="http://schemas.microsoft.com/office/drawing/2014/main" id="{6D8126BD-2403-FC42-A08B-1971F2B1FE03}"/>
              </a:ext>
            </a:extLst>
          </p:cNvPr>
          <p:cNvSpPr/>
          <p:nvPr/>
        </p:nvSpPr>
        <p:spPr>
          <a:xfrm>
            <a:off x="1807963" y="2766450"/>
            <a:ext cx="2377440" cy="11379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/>
              <a:t>发送消息流程</a:t>
            </a:r>
          </a:p>
        </p:txBody>
      </p:sp>
    </p:spTree>
    <p:extLst>
      <p:ext uri="{BB962C8B-B14F-4D97-AF65-F5344CB8AC3E}">
        <p14:creationId xmlns:p14="http://schemas.microsoft.com/office/powerpoint/2010/main" val="4020449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756819" y="1297173"/>
            <a:ext cx="9683814" cy="2304514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600" dirty="0">
                <a:ea typeface="Microsoft YaHei" panose="020B0503020204020204" pitchFamily="34" charset="-122"/>
              </a:rPr>
              <a:t>但是，发送消息的路径只有通过这一个按钮吗？</a:t>
            </a:r>
            <a:endParaRPr kumimoji="1" lang="en-US" altLang="zh-CN" sz="3600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600" dirty="0">
                <a:ea typeface="Microsoft YaHei" panose="020B0503020204020204" pitchFamily="34" charset="-122"/>
              </a:rPr>
              <a:t>		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C9D90FE-2012-EE42-ADFC-11B71F3B3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7869" y="3429000"/>
            <a:ext cx="3936262" cy="260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65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52D3131-6AED-0E42-B0DC-C49F432A5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3817" y="0"/>
            <a:ext cx="3164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03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83F5DD9-3551-A943-BC8D-16367F291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031" y="0"/>
            <a:ext cx="3167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8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2374392" y="1334415"/>
            <a:ext cx="7443216" cy="4537049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ea typeface="Microsoft YaHei" panose="020B0503020204020204" pitchFamily="34" charset="-122"/>
              </a:rPr>
              <a:t>如果在不同的地方触发同样的功能，都写一遍刚才的发送消息流程，那现实中程序员哥哥姐姐叔叔阿姨的奖金就没了。 </a:t>
            </a: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ea typeface="Microsoft YaHei" panose="020B0503020204020204" pitchFamily="34" charset="-122"/>
              </a:rPr>
              <a:t>那怎么做能避免这样的窘境吗？  方法指了指自己说 “要靠我”</a:t>
            </a:r>
            <a:endParaRPr kumimoji="1" lang="en-US" altLang="zh-CN" sz="2800" dirty="0">
              <a:ea typeface="Microsoft YaHei" panose="020B0503020204020204" pitchFamily="34" charset="-122"/>
            </a:endParaRPr>
          </a:p>
        </p:txBody>
      </p:sp>
      <p:pic>
        <p:nvPicPr>
          <p:cNvPr id="4" name="图形 3" descr="实心填充的哭泣表情">
            <a:extLst>
              <a:ext uri="{FF2B5EF4-FFF2-40B4-BE49-F238E27FC236}">
                <a16:creationId xmlns:a16="http://schemas.microsoft.com/office/drawing/2014/main" id="{5A4BEFB3-981F-A542-B4EE-5D80D02830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16240" y="2981007"/>
            <a:ext cx="680720" cy="68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95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1079</Words>
  <Application>Microsoft Macintosh PowerPoint</Application>
  <PresentationFormat>宽屏</PresentationFormat>
  <Paragraphs>158</Paragraphs>
  <Slides>28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等线</vt:lpstr>
      <vt:lpstr>等线 Light</vt:lpstr>
      <vt:lpstr>Microsoft YaHei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C语言与数据结构</dc:title>
  <dc:creator>Microsoft Office User</dc:creator>
  <cp:lastModifiedBy>Microsoft Office User</cp:lastModifiedBy>
  <cp:revision>272</cp:revision>
  <dcterms:created xsi:type="dcterms:W3CDTF">2019-09-24T01:18:33Z</dcterms:created>
  <dcterms:modified xsi:type="dcterms:W3CDTF">2020-02-21T12:06:27Z</dcterms:modified>
</cp:coreProperties>
</file>

<file path=docProps/thumbnail.jpeg>
</file>